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8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88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17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6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79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1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67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34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17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3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00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54A03-A984-4DE6-9784-A7628CF987E4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7BE4-4A9A-4D5B-B6CE-FA05989A2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85">
            <a:extLst>
              <a:ext uri="{FF2B5EF4-FFF2-40B4-BE49-F238E27FC236}">
                <a16:creationId xmlns:a16="http://schemas.microsoft.com/office/drawing/2014/main" id="{293BF461-CFAC-ABDE-ED11-D508AFEF7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742" y="4738727"/>
            <a:ext cx="24269123" cy="145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108" tIns="34553" rIns="69108" bIns="34553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67108">
              <a:lnSpc>
                <a:spcPct val="150000"/>
              </a:lnSpc>
            </a:pPr>
            <a:r>
              <a:rPr lang="it-IT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Autor 1 (e-mail); Autor 2 (e-mail); Autor 3 (e-mail); Autor 4 (e-mail); Autor 5 (e-mail); Autor 6 (e-mail); Autor 7 (e-mail)</a:t>
            </a:r>
          </a:p>
          <a:p>
            <a:pPr algn="ctr" defTabSz="767108">
              <a:lnSpc>
                <a:spcPct val="150000"/>
              </a:lnSpc>
            </a:pPr>
            <a:r>
              <a:rPr lang="it-IT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lang="it-IT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85">
            <a:extLst>
              <a:ext uri="{FF2B5EF4-FFF2-40B4-BE49-F238E27FC236}">
                <a16:creationId xmlns:a16="http://schemas.microsoft.com/office/drawing/2014/main" id="{A3960701-4488-857D-E81D-C80D3ED0E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5467" y="3719315"/>
            <a:ext cx="20301672" cy="74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108" tIns="34553" rIns="69108" bIns="34553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67108"/>
            <a:r>
              <a:rPr lang="it-IT" altLang="pt-BR" sz="4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Text Box 842">
            <a:extLst>
              <a:ext uri="{FF2B5EF4-FFF2-40B4-BE49-F238E27FC236}">
                <a16:creationId xmlns:a16="http://schemas.microsoft.com/office/drawing/2014/main" id="{0FF729C6-773D-06F2-2E3C-17420B6A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14515232"/>
            <a:ext cx="9122311" cy="5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ipsum,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9" name="Text Box 1023">
            <a:extLst>
              <a:ext uri="{FF2B5EF4-FFF2-40B4-BE49-F238E27FC236}">
                <a16:creationId xmlns:a16="http://schemas.microsoft.com/office/drawing/2014/main" id="{CC6FEC13-8283-155B-64B0-9926F111D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4603" y="27876284"/>
            <a:ext cx="9121507" cy="532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</a:pPr>
            <a:r>
              <a:rPr lang="en-US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MISLEVY, D. J., BOCK, R. D. </a:t>
            </a:r>
            <a:r>
              <a:rPr lang="en-US" altLang="pt-B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BILOG: </a:t>
            </a:r>
            <a:r>
              <a:rPr lang="en-US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Item analysis and test scoring with binary logistic models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[Computer program]. Chicago: Scientific Software, 1990.</a:t>
            </a:r>
          </a:p>
          <a:p>
            <a:pPr algn="just" defTabSz="765619">
              <a:lnSpc>
                <a:spcPct val="110000"/>
              </a:lnSpc>
              <a:spcBef>
                <a:spcPct val="50000"/>
              </a:spcBef>
            </a:pPr>
            <a:r>
              <a:rPr lang="en-US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EMBRETSON, S.; REISE, S. P.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Item Response Theory for Psychologists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Jersey: Lawrence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Erlbaum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Associates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Inc.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Publishers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2000.</a:t>
            </a:r>
          </a:p>
          <a:p>
            <a:pPr algn="just" defTabSz="765619">
              <a:lnSpc>
                <a:spcPct val="120000"/>
              </a:lnSpc>
              <a:spcBef>
                <a:spcPct val="50000"/>
              </a:spcBef>
            </a:pP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PASQUALI, L.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Psicometria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: teoria dos testes na psicologia e na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educacao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Petropolis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RJ: Vozes, 2003.</a:t>
            </a:r>
          </a:p>
          <a:p>
            <a:pPr algn="just" defTabSz="765619">
              <a:lnSpc>
                <a:spcPct val="120000"/>
              </a:lnSpc>
              <a:spcBef>
                <a:spcPct val="50000"/>
              </a:spcBef>
            </a:pPr>
            <a:r>
              <a:rPr lang="en-US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REISE, S.P. AINSWORTH, A.T. HAVILAND, M.G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Item Response Theory Fundamentals, Applications, and Promise in Psychological Research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Current Directions in Psychological Science, Vol. 14 n. 2, p 95 – 101, 2005.</a:t>
            </a:r>
          </a:p>
        </p:txBody>
      </p:sp>
      <p:sp>
        <p:nvSpPr>
          <p:cNvPr id="10" name="Text Box 29">
            <a:extLst>
              <a:ext uri="{FF2B5EF4-FFF2-40B4-BE49-F238E27FC236}">
                <a16:creationId xmlns:a16="http://schemas.microsoft.com/office/drawing/2014/main" id="{72F76130-762C-0888-CC3E-2FBD6C4A8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21013581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800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pic>
        <p:nvPicPr>
          <p:cNvPr id="11" name="Picture 216">
            <a:extLst>
              <a:ext uri="{FF2B5EF4-FFF2-40B4-BE49-F238E27FC236}">
                <a16:creationId xmlns:a16="http://schemas.microsoft.com/office/drawing/2014/main" id="{95C1E5DA-1380-45FA-B635-C97AADC5D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1421" y="16465260"/>
            <a:ext cx="10000520" cy="559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1">
            <a:extLst>
              <a:ext uri="{FF2B5EF4-FFF2-40B4-BE49-F238E27FC236}">
                <a16:creationId xmlns:a16="http://schemas.microsoft.com/office/drawing/2014/main" id="{502226F1-A53B-A5F6-3A5A-187327933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97708" y="15787077"/>
            <a:ext cx="8718402" cy="442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842">
            <a:extLst>
              <a:ext uri="{FF2B5EF4-FFF2-40B4-BE49-F238E27FC236}">
                <a16:creationId xmlns:a16="http://schemas.microsoft.com/office/drawing/2014/main" id="{E571B914-A1F5-754E-9B9C-5816B000D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7485569"/>
            <a:ext cx="9122311" cy="593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62985" defTabSz="1862985">
              <a:defRPr sz="7334"/>
            </a:lvl2pPr>
            <a:lvl3pPr marL="3725970" defTabSz="1862985">
              <a:defRPr sz="7334"/>
            </a:lvl3pPr>
            <a:lvl4pPr marL="5588955" defTabSz="1862985">
              <a:defRPr sz="7334"/>
            </a:lvl4pPr>
            <a:lvl5pPr marL="7451940" defTabSz="1862985">
              <a:defRPr sz="7334"/>
            </a:lvl5pPr>
            <a:lvl6pPr marL="9314926" defTabSz="1862985">
              <a:defRPr sz="7334"/>
            </a:lvl6pPr>
            <a:lvl7pPr marL="11177911" defTabSz="1862985">
              <a:defRPr sz="7334"/>
            </a:lvl7pPr>
            <a:lvl8pPr marL="13040896" defTabSz="1862985">
              <a:defRPr sz="7334"/>
            </a:lvl8pPr>
            <a:lvl9pPr marL="14903881" defTabSz="1862985">
              <a:defRPr sz="7334"/>
            </a:lvl9pPr>
          </a:lstStyle>
          <a:p>
            <a:r>
              <a:rPr lang="pt-BR" dirty="0" err="1"/>
              <a:t>Lorem</a:t>
            </a:r>
            <a:r>
              <a:rPr lang="pt-BR" dirty="0"/>
              <a:t>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Vivamus</a:t>
            </a:r>
            <a:r>
              <a:rPr lang="pt-BR" dirty="0"/>
              <a:t> id </a:t>
            </a:r>
            <a:r>
              <a:rPr lang="pt-BR" dirty="0" err="1"/>
              <a:t>est</a:t>
            </a:r>
            <a:r>
              <a:rPr lang="pt-BR" dirty="0"/>
              <a:t> </a:t>
            </a:r>
            <a:r>
              <a:rPr lang="pt-BR" dirty="0" err="1"/>
              <a:t>non</a:t>
            </a:r>
            <a:r>
              <a:rPr lang="pt-BR" dirty="0"/>
              <a:t> </a:t>
            </a:r>
            <a:r>
              <a:rPr lang="pt-BR" dirty="0" err="1"/>
              <a:t>augue</a:t>
            </a:r>
            <a:r>
              <a:rPr lang="pt-BR" dirty="0"/>
              <a:t> </a:t>
            </a:r>
            <a:r>
              <a:rPr lang="pt-BR" dirty="0" err="1"/>
              <a:t>iaculis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quis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nisl</a:t>
            </a:r>
            <a:r>
              <a:rPr lang="pt-BR" dirty="0"/>
              <a:t> tempus, </a:t>
            </a:r>
            <a:r>
              <a:rPr lang="pt-BR" dirty="0" err="1"/>
              <a:t>varius</a:t>
            </a:r>
            <a:r>
              <a:rPr lang="pt-BR" dirty="0"/>
              <a:t> ex quis,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ac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magna.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sem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Duis</a:t>
            </a:r>
            <a:r>
              <a:rPr lang="pt-BR" dirty="0"/>
              <a:t>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eleifend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 </a:t>
            </a:r>
            <a:r>
              <a:rPr lang="pt-BR" dirty="0" err="1"/>
              <a:t>fringilla</a:t>
            </a:r>
            <a:r>
              <a:rPr lang="pt-BR" dirty="0"/>
              <a:t> ipsum, quis </a:t>
            </a:r>
            <a:r>
              <a:rPr lang="pt-BR" dirty="0" err="1"/>
              <a:t>fringilla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volutpat</a:t>
            </a:r>
            <a:r>
              <a:rPr lang="pt-BR" dirty="0"/>
              <a:t>.</a:t>
            </a:r>
            <a:endParaRPr lang="pt-BR" altLang="pt-BR" dirty="0">
              <a:sym typeface="Wingdings 2" pitchFamily="18" charset="2"/>
            </a:endParaRPr>
          </a:p>
        </p:txBody>
      </p:sp>
      <p:sp>
        <p:nvSpPr>
          <p:cNvPr id="14" name="Text Box 842">
            <a:extLst>
              <a:ext uri="{FF2B5EF4-FFF2-40B4-BE49-F238E27FC236}">
                <a16:creationId xmlns:a16="http://schemas.microsoft.com/office/drawing/2014/main" id="{584653FA-2E74-8325-4550-92E70C96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22019126"/>
            <a:ext cx="9122311" cy="5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</p:txBody>
      </p:sp>
      <p:sp>
        <p:nvSpPr>
          <p:cNvPr id="15" name="Text Box 842">
            <a:extLst>
              <a:ext uri="{FF2B5EF4-FFF2-40B4-BE49-F238E27FC236}">
                <a16:creationId xmlns:a16="http://schemas.microsoft.com/office/drawing/2014/main" id="{5590FE39-13AC-EEA8-625A-528ED4EBF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0526" y="7553135"/>
            <a:ext cx="9122311" cy="71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est non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erat.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16" name="Text Box 842">
            <a:extLst>
              <a:ext uri="{FF2B5EF4-FFF2-40B4-BE49-F238E27FC236}">
                <a16:creationId xmlns:a16="http://schemas.microsoft.com/office/drawing/2014/main" id="{8C45D603-1226-1E7B-CDB2-41B0EA6D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0526" y="22740753"/>
            <a:ext cx="9122311" cy="415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17" name="Text Box 842">
            <a:extLst>
              <a:ext uri="{FF2B5EF4-FFF2-40B4-BE49-F238E27FC236}">
                <a16:creationId xmlns:a16="http://schemas.microsoft.com/office/drawing/2014/main" id="{DE0B4426-885F-0AE1-75C1-774B518AE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0526" y="27582568"/>
            <a:ext cx="9122311" cy="5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ipsum,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18" name="Text Box 842">
            <a:extLst>
              <a:ext uri="{FF2B5EF4-FFF2-40B4-BE49-F238E27FC236}">
                <a16:creationId xmlns:a16="http://schemas.microsoft.com/office/drawing/2014/main" id="{F479CF09-8F05-1513-50E2-3DBEF4A0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3799" y="7553134"/>
            <a:ext cx="9122311" cy="770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ipsum,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19" name="Text Box 842">
            <a:extLst>
              <a:ext uri="{FF2B5EF4-FFF2-40B4-BE49-F238E27FC236}">
                <a16:creationId xmlns:a16="http://schemas.microsoft.com/office/drawing/2014/main" id="{759E7349-77A9-5731-D9D9-C69C8CE86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3799" y="20811071"/>
            <a:ext cx="9122311" cy="5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4" rIns="76787" bIns="38394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ipsum..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EC0E5738-D96D-B71B-94A2-45B13DCA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0928" y="6449443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121">
              <a:spcBef>
                <a:spcPct val="50000"/>
              </a:spcBef>
            </a:pPr>
            <a:r>
              <a:rPr lang="en-US" altLang="pt-BR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altLang="pt-BR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9">
            <a:extLst>
              <a:ext uri="{FF2B5EF4-FFF2-40B4-BE49-F238E27FC236}">
                <a16:creationId xmlns:a16="http://schemas.microsoft.com/office/drawing/2014/main" id="{C4673F39-2D81-6645-8612-8C67CFEE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4603" y="26517038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121">
              <a:spcBef>
                <a:spcPct val="50000"/>
              </a:spcBef>
            </a:pPr>
            <a:r>
              <a:rPr lang="en-US" altLang="pt-BR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altLang="pt-BR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29">
            <a:extLst>
              <a:ext uri="{FF2B5EF4-FFF2-40B4-BE49-F238E27FC236}">
                <a16:creationId xmlns:a16="http://schemas.microsoft.com/office/drawing/2014/main" id="{0BFDEE18-2AE8-F364-1F85-F20CB3972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13412901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alt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5FD93D57-F838-4128-1609-3B6F87F0A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78" y="6396465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121">
              <a:spcBef>
                <a:spcPct val="50000"/>
              </a:spcBef>
            </a:pPr>
            <a:r>
              <a:rPr lang="en-US" altLang="pt-BR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9">
            <a:extLst>
              <a:ext uri="{FF2B5EF4-FFF2-40B4-BE49-F238E27FC236}">
                <a16:creationId xmlns:a16="http://schemas.microsoft.com/office/drawing/2014/main" id="{A43802DC-E2B6-C9D5-DCEE-94E691877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4603" y="6449443"/>
            <a:ext cx="9121507" cy="1062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69108" tIns="236459" rIns="69108" bIns="236459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121">
              <a:spcBef>
                <a:spcPct val="50000"/>
              </a:spcBef>
            </a:pPr>
            <a:r>
              <a:rPr lang="en-US" altLang="pt-BR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altLang="pt-BR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815A8F6-CB55-E217-3B11-157BC6767ACF}"/>
              </a:ext>
            </a:extLst>
          </p:cNvPr>
          <p:cNvSpPr/>
          <p:nvPr/>
        </p:nvSpPr>
        <p:spPr>
          <a:xfrm>
            <a:off x="983178" y="27436762"/>
            <a:ext cx="9122311" cy="53564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298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597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8955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51940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1492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7791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40896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03881" algn="l" defTabSz="1862985" rtl="0" eaLnBrk="1" latinLnBrk="0" hangingPunct="1">
              <a:defRPr sz="7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65619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ex quis,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</a:p>
        </p:txBody>
      </p:sp>
    </p:spTree>
    <p:extLst>
      <p:ext uri="{BB962C8B-B14F-4D97-AF65-F5344CB8AC3E}">
        <p14:creationId xmlns:p14="http://schemas.microsoft.com/office/powerpoint/2010/main" val="4190530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844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Luri Giboshi</dc:creator>
  <cp:lastModifiedBy>xokpinhal@gmail.com</cp:lastModifiedBy>
  <cp:revision>2</cp:revision>
  <dcterms:created xsi:type="dcterms:W3CDTF">2023-10-03T17:41:13Z</dcterms:created>
  <dcterms:modified xsi:type="dcterms:W3CDTF">2023-10-05T17:22:01Z</dcterms:modified>
</cp:coreProperties>
</file>